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4328"/>
  </p:normalViewPr>
  <p:slideViewPr>
    <p:cSldViewPr snapToGrid="0">
      <p:cViewPr varScale="1">
        <p:scale>
          <a:sx n="75" d="100"/>
          <a:sy n="75" d="100"/>
        </p:scale>
        <p:origin x="2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16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5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69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1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3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6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10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3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8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8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61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36A15-2411-CE57-7C37-553F2D473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/>
          </a:bodyPr>
          <a:lstStyle/>
          <a:p>
            <a:r>
              <a:rPr lang="en-AU" sz="2600" b="0" i="0" dirty="0">
                <a:effectLst/>
                <a:highlight>
                  <a:srgbClr val="FFFFFF"/>
                </a:highlight>
                <a:latin typeface="Lato Extended"/>
              </a:rPr>
              <a:t>Analysis of Epidemic Spread Using Mathematical and Computational Models</a:t>
            </a:r>
            <a:br>
              <a:rPr lang="en-AU" sz="2600" b="0" i="0" dirty="0">
                <a:effectLst/>
                <a:highlight>
                  <a:srgbClr val="FFFFFF"/>
                </a:highlight>
                <a:latin typeface="Lato Extended"/>
              </a:rPr>
            </a:br>
            <a:endParaRPr lang="en-U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4BDAB-CE50-738B-DA40-42D4A650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r>
              <a:rPr lang="en-US"/>
              <a:t>Mathematical Modeling Final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C1945-AF52-4F5C-1CCF-C2CE4BC3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37" b="25591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97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D2EF33D-68BD-428C-B26E-2F4962407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BCF6A-BB77-2F8A-6FB3-16547879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49214"/>
            <a:ext cx="7459127" cy="1314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Visualizing Uncertainty in Parameters on SIR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0822C5-45F8-48C5-867F-0DE853868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83810" y="571500"/>
            <a:ext cx="0" cy="16695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1E38C7-3164-416B-A453-D3B6F612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4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B933F62-7D83-4660-BEBE-A3673C55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0732" y="2241091"/>
            <a:ext cx="11047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green and white graph&#10;&#10;Description automatically generated">
            <a:extLst>
              <a:ext uri="{FF2B5EF4-FFF2-40B4-BE49-F238E27FC236}">
                <a16:creationId xmlns:a16="http://schemas.microsoft.com/office/drawing/2014/main" id="{AC0D8B89-1EFE-4F81-0B67-3447D0BAD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49"/>
          <a:stretch/>
        </p:blipFill>
        <p:spPr>
          <a:xfrm>
            <a:off x="577174" y="2818652"/>
            <a:ext cx="11051240" cy="33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9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897AB-CF4C-2EC8-0B13-DF1DE12B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anchor="t">
            <a:normAutofit/>
          </a:bodyPr>
          <a:lstStyle/>
          <a:p>
            <a:r>
              <a:rPr lang="en-US" dirty="0"/>
              <a:t>Neural Network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C274-77FC-8598-8EC8-746EABE1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3066892"/>
            <a:ext cx="3276598" cy="285647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1800" dirty="0"/>
              <a:t>The higher the hidden layers, returned a more accurate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data table&#10;&#10;Description automatically generated">
            <a:extLst>
              <a:ext uri="{FF2B5EF4-FFF2-40B4-BE49-F238E27FC236}">
                <a16:creationId xmlns:a16="http://schemas.microsoft.com/office/drawing/2014/main" id="{9C1B18F3-1CD8-E62C-3F62-750C4349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17" y="850792"/>
            <a:ext cx="5092171" cy="520384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5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A85DA7-9E6D-417A-921A-B54C0406B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8B795D-2C2D-8187-B76A-306CE1613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317" b="20433"/>
          <a:stretch/>
        </p:blipFill>
        <p:spPr>
          <a:xfrm>
            <a:off x="1241782" y="1270000"/>
            <a:ext cx="10950218" cy="615948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FBD79C-B297-415D-B4B5-D08E444B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7537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CE5395-CDE2-415A-ACFA-0104181C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31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7974F-CED6-1E88-E4D0-938F0FFD1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59"/>
            <a:ext cx="10956558" cy="1089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Vaccination Rates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graph of a vaccination&#10;&#10;Description automatically generated">
            <a:extLst>
              <a:ext uri="{FF2B5EF4-FFF2-40B4-BE49-F238E27FC236}">
                <a16:creationId xmlns:a16="http://schemas.microsoft.com/office/drawing/2014/main" id="{2FB76B5D-16B3-49AB-1058-4434FBEF0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19" y="2737360"/>
            <a:ext cx="3484969" cy="2212955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590C2600-1F09-28E7-E577-7E825E42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25" y="2737360"/>
            <a:ext cx="3484969" cy="2212955"/>
          </a:xfrm>
          <a:prstGeom prst="rect">
            <a:avLst/>
          </a:prstGeom>
        </p:spPr>
      </p:pic>
      <p:pic>
        <p:nvPicPr>
          <p:cNvPr id="20" name="Picture 19" descr="A graph of a vaccination&#10;&#10;Description automatically generated">
            <a:extLst>
              <a:ext uri="{FF2B5EF4-FFF2-40B4-BE49-F238E27FC236}">
                <a16:creationId xmlns:a16="http://schemas.microsoft.com/office/drawing/2014/main" id="{8FDE40FB-8E83-469D-10B1-3E4EF68EF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674" y="2737360"/>
            <a:ext cx="3484969" cy="221295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81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7833F-708D-31F4-E8E3-6FAB8028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SIR Data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268AF-055B-0318-FF2A-556FE2AF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2" y="2155088"/>
            <a:ext cx="6838971" cy="36075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D7CC07-113D-C38C-89DF-45471F7F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Recovered and susceptible have inverse relationships to one another. </a:t>
            </a:r>
          </a:p>
          <a:p>
            <a:r>
              <a:rPr lang="en-US" sz="1800" dirty="0"/>
              <a:t>There is just one singular peak in the wave, due to susceptible numbers remaining stagnant and reinfection not allowed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6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40A5E-23D1-C380-BCA0-766DAAA0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anchor="t">
            <a:normAutofit/>
          </a:bodyPr>
          <a:lstStyle/>
          <a:p>
            <a:r>
              <a:rPr lang="en-US" dirty="0"/>
              <a:t>Rate of Change SIR Data Analysis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E04E-93F5-6FF8-6FA2-114BF6E2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3066892"/>
            <a:ext cx="3276598" cy="2856476"/>
          </a:xfrm>
        </p:spPr>
        <p:txBody>
          <a:bodyPr anchor="b">
            <a:normAutofit/>
          </a:bodyPr>
          <a:lstStyle/>
          <a:p>
            <a:r>
              <a:rPr lang="en-US" sz="1800" dirty="0"/>
              <a:t>This reflects the rate of change in infection numbers from one day to the next.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B5CBE2-8CC3-EADC-F3CA-33030E43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20" y="1603388"/>
            <a:ext cx="6913366" cy="36986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3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ECD32-430A-01FB-D06B-80EC8A2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Comparing Infection Waves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of a graph showing the difference between infection and infection&#10;&#10;Description automatically generated">
            <a:extLst>
              <a:ext uri="{FF2B5EF4-FFF2-40B4-BE49-F238E27FC236}">
                <a16:creationId xmlns:a16="http://schemas.microsoft.com/office/drawing/2014/main" id="{F70F7831-CE79-7301-2447-F80045E6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68" y="1919335"/>
            <a:ext cx="6526499" cy="40790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D30959-3083-E77D-5C44-A71C4FDFA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The peak at day 21 represents 21 new infections per day (2% of population)</a:t>
            </a:r>
          </a:p>
          <a:p>
            <a:r>
              <a:rPr lang="en-US" sz="1800" dirty="0"/>
              <a:t>The peak at day 29 represents 316 active infections (31.6% of population)</a:t>
            </a:r>
          </a:p>
          <a:p>
            <a:r>
              <a:rPr lang="en-US" sz="1800" dirty="0"/>
              <a:t>There is an 8 day delay in these two waves which represents the importance of proactive steps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2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1EFF4-00AA-3000-82CE-9B71C277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Comparing S,I,R Waves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E951C0-9A71-8019-414B-FDEA50BE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2" y="2095247"/>
            <a:ext cx="6838971" cy="3727239"/>
          </a:xfrm>
          <a:prstGeom prst="rect">
            <a:avLst/>
          </a:prstGeom>
        </p:spPr>
      </p:pic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942F882D-5787-073F-276E-B8D83116A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Data has been normalized to </a:t>
            </a:r>
            <a:r>
              <a:rPr lang="en-US" sz="1800" dirty="0" err="1"/>
              <a:t>prioritise</a:t>
            </a:r>
            <a:r>
              <a:rPr lang="en-US" sz="1800" dirty="0"/>
              <a:t> wave movements</a:t>
            </a:r>
          </a:p>
          <a:p>
            <a:r>
              <a:rPr lang="en-US" sz="1800" dirty="0"/>
              <a:t>New recoveries and infected and active infections follow a very similar pattern</a:t>
            </a:r>
          </a:p>
          <a:p>
            <a:r>
              <a:rPr lang="en-US" sz="1800" dirty="0"/>
              <a:t>Susceptible and recovered have opposite relationships to one another</a:t>
            </a:r>
          </a:p>
          <a:p>
            <a:r>
              <a:rPr lang="en-US" sz="1800" dirty="0"/>
              <a:t>New infections and susceptibility are opposite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7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CC99-ACA4-C963-577A-B77C9512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Solving for Beta and Gamma Values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set of three differential equations that describe the SIR model... |  Download Scientific Diagram">
            <a:extLst>
              <a:ext uri="{FF2B5EF4-FFF2-40B4-BE49-F238E27FC236}">
                <a16:creationId xmlns:a16="http://schemas.microsoft.com/office/drawing/2014/main" id="{7585DE25-953F-3AFC-93E4-70754B26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" y="2025168"/>
            <a:ext cx="4107378" cy="388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number of letters and numbers&#10;&#10;Description automatically generated with medium confidence">
            <a:extLst>
              <a:ext uri="{FF2B5EF4-FFF2-40B4-BE49-F238E27FC236}">
                <a16:creationId xmlns:a16="http://schemas.microsoft.com/office/drawing/2014/main" id="{0757AD41-33DD-51F6-2347-A887D199F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68" y="4380053"/>
            <a:ext cx="2476642" cy="1329565"/>
          </a:xfrm>
          <a:prstGeom prst="rect">
            <a:avLst/>
          </a:prstGeom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D0172ED9-15FC-ED39-1393-E6832F5FB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Transpose change in susceptible population to be in terms of beta</a:t>
            </a:r>
          </a:p>
          <a:p>
            <a:r>
              <a:rPr lang="en-US" sz="1800" dirty="0"/>
              <a:t>Transpose change in recovered population to be in terms of gamma</a:t>
            </a:r>
          </a:p>
          <a:p>
            <a:r>
              <a:rPr lang="en-US" sz="1800" dirty="0"/>
              <a:t>Input historical data to solve for changing beta and gamma rates</a:t>
            </a:r>
          </a:p>
          <a:p>
            <a:r>
              <a:rPr lang="en-US" sz="1800" dirty="0"/>
              <a:t>See code for calculations</a:t>
            </a:r>
          </a:p>
          <a:p>
            <a:endParaRPr lang="en-US" sz="1800" dirty="0"/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26ACC8CE-F604-43E7-A0B4-C4CCF05E4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6" r="11157"/>
          <a:stretch/>
        </p:blipFill>
        <p:spPr>
          <a:xfrm>
            <a:off x="4912823" y="2196136"/>
            <a:ext cx="2532087" cy="11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2CF68-6850-896C-AB85-98C06929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Beta and Gamma Values Over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2DF1D-5126-DCE7-0D17-045E6332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52" y="1919335"/>
            <a:ext cx="6324130" cy="4079063"/>
          </a:xfrm>
          <a:prstGeom prst="rect">
            <a:avLst/>
          </a:prstGeom>
        </p:spPr>
      </p:pic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C565E380-2D29-A2AB-0398-9A4D3CFE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Beta values average at about 0.3 until day 60 where the rates change of susceptible approaches 0</a:t>
            </a:r>
          </a:p>
          <a:p>
            <a:r>
              <a:rPr lang="en-US" sz="1800" dirty="0"/>
              <a:t>Gamma values average at about 0.1 until Day 80 where the rate of recovered people approaches 0</a:t>
            </a:r>
          </a:p>
          <a:p>
            <a:r>
              <a:rPr lang="en-US" sz="1800" dirty="0"/>
              <a:t>Beta Rate = 0.3</a:t>
            </a:r>
          </a:p>
          <a:p>
            <a:r>
              <a:rPr lang="en-US" sz="1800" dirty="0"/>
              <a:t>Gamma Rate = 0.1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44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045F2-3176-0D24-D159-12D39F223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5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Change in Infection and Recovered</a:t>
            </a:r>
            <a:endParaRPr lang="en-US" sz="48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2E58F5B7-B854-058E-C8FA-0B4AF53D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07" y="2142756"/>
            <a:ext cx="5338266" cy="27625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C6302C-53E0-D51C-1A84-2D057AFD9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9446" y="2162774"/>
            <a:ext cx="5338266" cy="272251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30BEEC4-C440-2072-AD73-01F2DBFD1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034" y="5595869"/>
            <a:ext cx="4278754" cy="301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F3F3C-48B0-5A52-7534-AF242A3A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11" y="5618263"/>
            <a:ext cx="5430186" cy="3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3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C98A8-7644-7824-27D9-4B622FBB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anchor="t">
            <a:normAutofit/>
          </a:bodyPr>
          <a:lstStyle/>
          <a:p>
            <a:r>
              <a:rPr lang="en-US" dirty="0"/>
              <a:t>Including Uncertainty to Parameters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84483B-D58D-CBE6-0C91-35F9B2F0A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3066892"/>
            <a:ext cx="3276598" cy="285647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High beta rate + low gamma rate = high infection</a:t>
            </a:r>
          </a:p>
          <a:p>
            <a:pPr>
              <a:lnSpc>
                <a:spcPct val="110000"/>
              </a:lnSpc>
            </a:pPr>
            <a:r>
              <a:rPr lang="en-US" sz="1500"/>
              <a:t>Relatively same beta + gamma = low infection numbers</a:t>
            </a:r>
          </a:p>
          <a:p>
            <a:pPr>
              <a:lnSpc>
                <a:spcPct val="110000"/>
              </a:lnSpc>
            </a:pPr>
            <a:r>
              <a:rPr lang="en-US" sz="1500"/>
              <a:t>Slightly higher beta rate than gamma rather = smoothed out infection (flattened the curve)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602D4E3D-3F44-F679-B13B-74D76F2F2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5" r="8436" b="-2"/>
          <a:stretch/>
        </p:blipFill>
        <p:spPr>
          <a:xfrm>
            <a:off x="4699208" y="849338"/>
            <a:ext cx="6921292" cy="515803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03547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319</Words>
  <Application>Microsoft Macintosh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Batang</vt:lpstr>
      <vt:lpstr>Arial</vt:lpstr>
      <vt:lpstr>Avenir Next LT Pro Light</vt:lpstr>
      <vt:lpstr>Lato Extended</vt:lpstr>
      <vt:lpstr>AlignmentVTI</vt:lpstr>
      <vt:lpstr>Analysis of Epidemic Spread Using Mathematical and Computational Models </vt:lpstr>
      <vt:lpstr>SIR Data Analysis</vt:lpstr>
      <vt:lpstr>Rate of Change SIR Data Analysis</vt:lpstr>
      <vt:lpstr>Comparing Infection Waves</vt:lpstr>
      <vt:lpstr>Comparing S,I,R Waves </vt:lpstr>
      <vt:lpstr>Solving for Beta and Gamma Values</vt:lpstr>
      <vt:lpstr>Beta and Gamma Values Over Time</vt:lpstr>
      <vt:lpstr>Change in Infection and Recovered</vt:lpstr>
      <vt:lpstr>Including Uncertainty to Parameters</vt:lpstr>
      <vt:lpstr>Visualizing Uncertainty in Parameters on SIR</vt:lpstr>
      <vt:lpstr>Neural Network</vt:lpstr>
      <vt:lpstr>PowerPoint Presentation</vt:lpstr>
      <vt:lpstr>Vaccination Rates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Epidemic Spread Using Mathematical and Computational Models </dc:title>
  <dc:creator>Nicholson, Benjamin</dc:creator>
  <cp:lastModifiedBy>Nicholson, Benjamin</cp:lastModifiedBy>
  <cp:revision>6</cp:revision>
  <dcterms:created xsi:type="dcterms:W3CDTF">2024-05-08T14:00:17Z</dcterms:created>
  <dcterms:modified xsi:type="dcterms:W3CDTF">2024-05-10T21:52:21Z</dcterms:modified>
</cp:coreProperties>
</file>